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58" r:id="rId2"/>
    <p:sldId id="369" r:id="rId3"/>
    <p:sldId id="364" r:id="rId4"/>
    <p:sldId id="365" r:id="rId5"/>
    <p:sldId id="374" r:id="rId6"/>
    <p:sldId id="370" r:id="rId7"/>
    <p:sldId id="366" r:id="rId8"/>
    <p:sldId id="37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19FE31-B452-C441-B9C9-BDCF2DFAA247}">
          <p14:sldIdLst>
            <p14:sldId id="358"/>
            <p14:sldId id="369"/>
            <p14:sldId id="364"/>
            <p14:sldId id="365"/>
            <p14:sldId id="374"/>
            <p14:sldId id="370"/>
            <p14:sldId id="366"/>
            <p14:sldId id="372"/>
          </p14:sldIdLst>
        </p14:section>
        <p14:section name="Spare slides" id="{9BF4D3B0-3A46-164E-A623-36086C1E252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319" userDrawn="1">
          <p15:clr>
            <a:srgbClr val="A4A3A4"/>
          </p15:clr>
        </p15:guide>
        <p15:guide id="2" pos="56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86"/>
    <a:srgbClr val="DF7350"/>
    <a:srgbClr val="173647"/>
    <a:srgbClr val="0077CD"/>
    <a:srgbClr val="DF73BD"/>
    <a:srgbClr val="173646"/>
    <a:srgbClr val="173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58" autoAdjust="0"/>
    <p:restoredTop sz="92105" autoAdjust="0"/>
  </p:normalViewPr>
  <p:slideViewPr>
    <p:cSldViewPr snapToGrid="0" snapToObjects="1">
      <p:cViewPr>
        <p:scale>
          <a:sx n="100" d="100"/>
          <a:sy n="100" d="100"/>
        </p:scale>
        <p:origin x="608" y="48"/>
      </p:cViewPr>
      <p:guideLst>
        <p:guide orient="horz" pos="4319"/>
        <p:guide pos="5602"/>
      </p:guideLst>
    </p:cSldViewPr>
  </p:slideViewPr>
  <p:outlineViewPr>
    <p:cViewPr>
      <p:scale>
        <a:sx n="33" d="100"/>
        <a:sy n="33" d="100"/>
      </p:scale>
      <p:origin x="0" y="6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Tani/Google%20Drive/TCS/Oberlin/Training/figures%20for%20presen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lab 700" charset="0"/>
                <a:ea typeface="Museo Slab 700" charset="0"/>
                <a:cs typeface="Museo Slab 700" charset="0"/>
              </a:defRPr>
            </a:pPr>
            <a:r>
              <a:rPr lang="en-US" sz="2000" b="0" i="0" dirty="0">
                <a:latin typeface="Museo Slab 700" charset="0"/>
                <a:ea typeface="Museo Slab 700" charset="0"/>
                <a:cs typeface="Museo Slab 700" charset="0"/>
              </a:rPr>
              <a:t>Campus Emissions Footprint</a:t>
            </a:r>
          </a:p>
        </c:rich>
      </c:tx>
      <c:layout>
        <c:manualLayout>
          <c:xMode val="edge"/>
          <c:yMode val="edge"/>
          <c:x val="0.173290132189155"/>
          <c:y val="0.04697522576504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useo Slab 700" charset="0"/>
              <a:ea typeface="Museo Slab 700" charset="0"/>
              <a:cs typeface="Museo Slab 700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0978635720587987"/>
                  <c:y val="0.1664839606199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>
                <c:manualLayout>
                  <c:x val="-0.127297830180224"/>
                  <c:y val="0.008898067540613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064553864283"/>
                      <c:h val="0.069905408205132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25330750370091"/>
                  <c:y val="-0.1617444107604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'[figures for presentation.xlsx]Sheet1'!$B$1:$B$3</c:f>
              <c:strCache>
                <c:ptCount val="3"/>
                <c:pt idx="0">
                  <c:v>Scope 3: Peer Reviewed Offsets</c:v>
                </c:pt>
                <c:pt idx="1">
                  <c:v>Scope 3: Innovative Projects</c:v>
                </c:pt>
                <c:pt idx="2">
                  <c:v>Remaining Footprint</c:v>
                </c:pt>
              </c:strCache>
            </c:strRef>
          </c:cat>
          <c:val>
            <c:numRef>
              <c:f>'[figures for presentation.xlsx]Sheet1'!$C$1:$C$3</c:f>
              <c:numCache>
                <c:formatCode>0%</c:formatCode>
                <c:ptCount val="3"/>
                <c:pt idx="0">
                  <c:v>0.2</c:v>
                </c:pt>
                <c:pt idx="1">
                  <c:v>0.1</c:v>
                </c:pt>
                <c:pt idx="2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0"/>
          <c:y val="0.234951762454102"/>
          <c:w val="0.408380317415188"/>
          <c:h val="0.4885326017257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Slab 300" charset="0"/>
              <a:ea typeface="Museo Slab 300" charset="0"/>
              <a:cs typeface="Museo Slab 300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E7C3A-431D-814F-8453-D5982827A49D}" type="datetimeFigureOut">
              <a:rPr lang="en-US" smtClean="0"/>
              <a:t>3/29/19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0F714-2864-7649-A50D-6F02CD802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66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1" dirty="0" smtClean="0">
              <a:solidFill>
                <a:srgbClr val="173646"/>
              </a:solidFill>
              <a:latin typeface="Museo Sans 100"/>
              <a:cs typeface="Museo Sans 10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0F714-2864-7649-A50D-6F02CD802A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52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BAE86-75F8-4629-8EBE-CAA68C90AF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7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BAE86-75F8-4629-8EBE-CAA68C90AF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24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BAE86-75F8-4629-8EBE-CAA68C90AF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10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dirty="0" smtClean="0">
                <a:solidFill>
                  <a:srgbClr val="173646"/>
                </a:solidFill>
                <a:latin typeface="Museo Sans 100"/>
                <a:cs typeface="Museo Sans 100"/>
              </a:rPr>
              <a:t>Focusing on traditional offsets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0F714-2864-7649-A50D-6F02CD802A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06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BAE86-75F8-4629-8EBE-CAA68C90AF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26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BAE86-75F8-4629-8EBE-CAA68C90AF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4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8318-55F0-874C-A7AF-9FD20F1FF9DA}" type="datetimeFigureOut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020-2EAC-514A-8750-0DC2101C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7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8318-55F0-874C-A7AF-9FD20F1FF9DA}" type="datetimeFigureOut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020-2EAC-514A-8750-0DC2101C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4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8318-55F0-874C-A7AF-9FD20F1FF9DA}" type="datetimeFigureOut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020-2EAC-514A-8750-0DC2101C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5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8318-55F0-874C-A7AF-9FD20F1FF9DA}" type="datetimeFigureOut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020-2EAC-514A-8750-0DC2101C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8318-55F0-874C-A7AF-9FD20F1FF9DA}" type="datetimeFigureOut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020-2EAC-514A-8750-0DC2101C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9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8318-55F0-874C-A7AF-9FD20F1FF9DA}" type="datetimeFigureOut">
              <a:rPr lang="en-US" smtClean="0"/>
              <a:t>3/29/19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020-2EAC-514A-8750-0DC2101C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8318-55F0-874C-A7AF-9FD20F1FF9DA}" type="datetimeFigureOut">
              <a:rPr lang="en-US" smtClean="0"/>
              <a:t>3/29/19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020-2EAC-514A-8750-0DC2101C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9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8318-55F0-874C-A7AF-9FD20F1FF9DA}" type="datetimeFigureOut">
              <a:rPr lang="en-US" smtClean="0"/>
              <a:t>3/29/19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020-2EAC-514A-8750-0DC2101C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4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8318-55F0-874C-A7AF-9FD20F1FF9DA}" type="datetimeFigureOut">
              <a:rPr lang="en-US" smtClean="0"/>
              <a:t>3/29/19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020-2EAC-514A-8750-0DC2101C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6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8318-55F0-874C-A7AF-9FD20F1FF9DA}" type="datetimeFigureOut">
              <a:rPr lang="en-US" smtClean="0"/>
              <a:t>3/29/19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020-2EAC-514A-8750-0DC2101C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3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8318-55F0-874C-A7AF-9FD20F1FF9DA}" type="datetimeFigureOut">
              <a:rPr lang="en-US" smtClean="0"/>
              <a:t>3/29/19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2020-2EAC-514A-8750-0DC2101C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2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C8318-55F0-874C-A7AF-9FD20F1FF9DA}" type="datetimeFigureOut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32020-2EAC-514A-8750-0DC2101C0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3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7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0300" y="1385095"/>
            <a:ext cx="7844600" cy="1102519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173647"/>
                </a:solidFill>
                <a:latin typeface="Museo Sans 500" charset="0"/>
                <a:ea typeface="Museo Sans 500" charset="0"/>
                <a:cs typeface="Museo Sans 500" charset="0"/>
              </a:rPr>
              <a:t>History &amp; Context for Peer Verification</a:t>
            </a:r>
            <a:endParaRPr lang="en-US" sz="3200" dirty="0">
              <a:solidFill>
                <a:srgbClr val="173647"/>
              </a:solidFill>
              <a:latin typeface="Museo Sans 500" charset="0"/>
              <a:ea typeface="Museo Sans 500" charset="0"/>
              <a:cs typeface="Museo Sans 50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0300" y="2952750"/>
            <a:ext cx="6052364" cy="131445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rgbClr val="DF7350"/>
                </a:solidFill>
                <a:latin typeface="Museo Slab 500" charset="0"/>
                <a:ea typeface="Museo Slab 500" charset="0"/>
                <a:cs typeface="Museo Slab 500" charset="0"/>
              </a:rPr>
              <a:t>Ruby </a:t>
            </a:r>
            <a:r>
              <a:rPr lang="en-US" sz="1800" dirty="0">
                <a:solidFill>
                  <a:srgbClr val="DF7350"/>
                </a:solidFill>
                <a:latin typeface="Museo Slab 500" charset="0"/>
                <a:ea typeface="Museo Slab 500" charset="0"/>
                <a:cs typeface="Museo Slab 500" charset="0"/>
              </a:rPr>
              <a:t>Woodside, Innovative Services Manager, </a:t>
            </a:r>
            <a:endParaRPr lang="en-US" sz="1800" dirty="0">
              <a:solidFill>
                <a:srgbClr val="DF7350"/>
              </a:solidFill>
              <a:latin typeface="Museo Slab 500" charset="0"/>
              <a:ea typeface="Museo Slab 500" charset="0"/>
              <a:cs typeface="Museo Slab 500" charset="0"/>
            </a:endParaRPr>
          </a:p>
          <a:p>
            <a:pPr algn="l"/>
            <a:r>
              <a:rPr lang="en-US" sz="1800" dirty="0">
                <a:solidFill>
                  <a:srgbClr val="DF7350"/>
                </a:solidFill>
                <a:latin typeface="Museo Slab 500" charset="0"/>
                <a:ea typeface="Museo Slab 500" charset="0"/>
                <a:cs typeface="Museo Slab 500" charset="0"/>
              </a:rPr>
              <a:t>Second </a:t>
            </a:r>
            <a:r>
              <a:rPr lang="en-US" sz="1800" dirty="0" smtClean="0">
                <a:solidFill>
                  <a:srgbClr val="DF7350"/>
                </a:solidFill>
                <a:latin typeface="Museo Slab 500" charset="0"/>
                <a:ea typeface="Museo Slab 500" charset="0"/>
                <a:cs typeface="Museo Slab 500" charset="0"/>
              </a:rPr>
              <a:t>Nature</a:t>
            </a:r>
          </a:p>
          <a:p>
            <a:pPr algn="l"/>
            <a:r>
              <a:rPr lang="en-US" sz="1800" dirty="0" smtClean="0">
                <a:solidFill>
                  <a:srgbClr val="007786"/>
                </a:solidFill>
                <a:latin typeface="Museo Slab 500" charset="0"/>
                <a:ea typeface="Museo Slab 500" charset="0"/>
                <a:cs typeface="Museo Slab 500" charset="0"/>
              </a:rPr>
              <a:t>rwoodside@secondnature.org </a:t>
            </a:r>
            <a:endParaRPr lang="en-US" sz="1800" dirty="0">
              <a:solidFill>
                <a:srgbClr val="007786"/>
              </a:solidFill>
              <a:latin typeface="Museo Slab 500" charset="0"/>
              <a:ea typeface="Museo Slab 500" charset="0"/>
              <a:cs typeface="Museo Slab 500" charset="0"/>
            </a:endParaRPr>
          </a:p>
        </p:txBody>
      </p:sp>
      <p:pic>
        <p:nvPicPr>
          <p:cNvPr id="5" name="Picture 4" descr="SecondNature_Horizontal_Dar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300" y="4926205"/>
            <a:ext cx="2727416" cy="540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69"/>
          <a:stretch/>
        </p:blipFill>
        <p:spPr>
          <a:xfrm>
            <a:off x="4387970" y="4926205"/>
            <a:ext cx="1809630" cy="53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0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1355212"/>
            <a:ext cx="9144000" cy="0"/>
          </a:xfrm>
          <a:prstGeom prst="line">
            <a:avLst/>
          </a:prstGeom>
          <a:ln w="57150">
            <a:solidFill>
              <a:srgbClr val="00778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6100" y="1539471"/>
            <a:ext cx="734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73646"/>
                </a:solidFill>
                <a:latin typeface="Museo Sans 500" charset="0"/>
                <a:ea typeface="Museo Sans 500" charset="0"/>
                <a:cs typeface="Museo Sans 500" charset="0"/>
              </a:rPr>
              <a:t>Second Nature </a:t>
            </a:r>
            <a:r>
              <a:rPr lang="en-US" sz="2000" dirty="0" smtClean="0">
                <a:solidFill>
                  <a:srgbClr val="173646"/>
                </a:solidFill>
                <a:latin typeface="Museo Sans 500" charset="0"/>
                <a:ea typeface="Museo Sans 500" charset="0"/>
                <a:cs typeface="Museo Sans 500" charset="0"/>
              </a:rPr>
              <a:t>Guidance on </a:t>
            </a:r>
            <a:r>
              <a:rPr lang="en-US" sz="2000" smtClean="0">
                <a:solidFill>
                  <a:srgbClr val="173646"/>
                </a:solidFill>
                <a:latin typeface="Museo Sans 500" charset="0"/>
                <a:ea typeface="Museo Sans 500" charset="0"/>
                <a:cs typeface="Museo Sans 500" charset="0"/>
              </a:rPr>
              <a:t>Carbon Neutrality</a:t>
            </a:r>
            <a:endParaRPr lang="en-US" sz="2000" dirty="0">
              <a:solidFill>
                <a:srgbClr val="173646"/>
              </a:solidFill>
              <a:latin typeface="Museo Sans 500" charset="0"/>
              <a:ea typeface="Museo Sans 500" charset="0"/>
              <a:cs typeface="Museo Sans 500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10679" y="3721769"/>
            <a:ext cx="6922642" cy="2957395"/>
            <a:chOff x="1643842" y="3821891"/>
            <a:chExt cx="5992434" cy="242413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3842" y="3821891"/>
              <a:ext cx="5370990" cy="146971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771243" y="5415029"/>
              <a:ext cx="11161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Scope 2</a:t>
              </a:r>
              <a:endParaRPr lang="en-US" sz="1600" dirty="0"/>
            </a:p>
            <a:p>
              <a:r>
                <a:rPr lang="en-US" sz="1600" dirty="0"/>
                <a:t>Purchased Electricity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43427" y="5415030"/>
              <a:ext cx="20884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Scope 1</a:t>
              </a:r>
              <a:endParaRPr lang="en-US" sz="1600" dirty="0"/>
            </a:p>
            <a:p>
              <a:r>
                <a:rPr lang="en-US" sz="1600" dirty="0"/>
                <a:t>On Campus Combustion/ Fuel Use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59688" y="5415028"/>
              <a:ext cx="17765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Scope 3</a:t>
              </a:r>
              <a:endParaRPr lang="en-US" sz="1600" dirty="0"/>
            </a:p>
            <a:p>
              <a:r>
                <a:rPr lang="en-US" sz="1600" dirty="0"/>
                <a:t>Travel &amp; Commuting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934" y="128667"/>
            <a:ext cx="1127060" cy="10170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828" y="128667"/>
            <a:ext cx="1127060" cy="10170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40" y="128667"/>
            <a:ext cx="1121151" cy="10116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1279" y="2095101"/>
            <a:ext cx="7382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useo Sans 300" charset="0"/>
                <a:ea typeface="Museo Sans 300" charset="0"/>
                <a:cs typeface="Museo Sans 300" charset="0"/>
              </a:rPr>
              <a:t>Scope 1 = All</a:t>
            </a:r>
          </a:p>
          <a:p>
            <a:r>
              <a:rPr lang="en-US" dirty="0" smtClean="0">
                <a:latin typeface="Museo Sans 300" charset="0"/>
                <a:ea typeface="Museo Sans 300" charset="0"/>
                <a:cs typeface="Museo Sans 300" charset="0"/>
              </a:rPr>
              <a:t>Scope 2 = All</a:t>
            </a:r>
          </a:p>
          <a:p>
            <a:r>
              <a:rPr lang="en-US" dirty="0" smtClean="0">
                <a:latin typeface="Museo Sans 300" charset="0"/>
                <a:ea typeface="Museo Sans 300" charset="0"/>
                <a:cs typeface="Museo Sans 300" charset="0"/>
              </a:rPr>
              <a:t>Scope 3 = </a:t>
            </a:r>
            <a:r>
              <a:rPr lang="en-US" dirty="0" smtClean="0">
                <a:solidFill>
                  <a:srgbClr val="007786"/>
                </a:solidFill>
                <a:latin typeface="Museo Sans 300" charset="0"/>
                <a:ea typeface="Museo Sans 300" charset="0"/>
                <a:cs typeface="Museo Sans 300" charset="0"/>
              </a:rPr>
              <a:t>Air travel paid for by or through the institution, regular commuting to and from campus</a:t>
            </a:r>
            <a:endParaRPr lang="en-US" dirty="0">
              <a:solidFill>
                <a:srgbClr val="007786"/>
              </a:solidFill>
              <a:latin typeface="Museo Sans 300" charset="0"/>
              <a:ea typeface="Museo Sans 300" charset="0"/>
              <a:cs typeface="Museo Sans 3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5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927" y="1567412"/>
            <a:ext cx="8086725" cy="341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13"/>
              </a:lnSpc>
              <a:spcBef>
                <a:spcPts val="675"/>
              </a:spcBef>
              <a:spcAft>
                <a:spcPts val="900"/>
              </a:spcAft>
            </a:pPr>
            <a:r>
              <a:rPr lang="en-US" sz="2000" dirty="0">
                <a:solidFill>
                  <a:srgbClr val="DF7350"/>
                </a:solidFill>
                <a:latin typeface="Museo Sans 300" charset="0"/>
                <a:ea typeface="Museo Sans 300" charset="0"/>
                <a:cs typeface="Museo Sans 300" charset="0"/>
              </a:rPr>
              <a:t>Developed by the Offset Technical Advisory Group in 2016.</a:t>
            </a:r>
            <a:endParaRPr lang="en-US" sz="2000" dirty="0">
              <a:solidFill>
                <a:srgbClr val="173647"/>
              </a:solidFill>
              <a:latin typeface="Museo Sans 300" charset="0"/>
              <a:ea typeface="Museo Sans 300" charset="0"/>
              <a:cs typeface="Museo Sans 300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9983" y="453954"/>
            <a:ext cx="7544612" cy="47205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56" dirty="0">
                <a:solidFill>
                  <a:srgbClr val="173647"/>
                </a:solidFill>
                <a:latin typeface="Museo Sans 500" charset="0"/>
                <a:ea typeface="Museo Sans 500" charset="0"/>
                <a:cs typeface="Museo Sans 500" charset="0"/>
              </a:rPr>
              <a:t>Carbon Markets &amp; Offsets Guidance</a:t>
            </a:r>
            <a:endParaRPr lang="en-US" sz="2756" dirty="0">
              <a:solidFill>
                <a:srgbClr val="173647"/>
              </a:solidFill>
              <a:latin typeface="Museo Sans 500" charset="0"/>
              <a:ea typeface="Museo Sans 500" charset="0"/>
              <a:cs typeface="Museo Sans 500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282418"/>
            <a:ext cx="9144000" cy="1"/>
          </a:xfrm>
          <a:prstGeom prst="line">
            <a:avLst/>
          </a:prstGeom>
          <a:ln w="57150">
            <a:solidFill>
              <a:srgbClr val="00778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162552" y="2194165"/>
            <a:ext cx="33845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73647"/>
                </a:solidFill>
                <a:latin typeface="Museo Sans 300" charset="0"/>
                <a:ea typeface="Museo Sans 300" charset="0"/>
                <a:cs typeface="Museo Sans 300" charset="0"/>
              </a:rPr>
              <a:t>The Commitments allow for Scope 3 emissions up to a </a:t>
            </a:r>
            <a:r>
              <a:rPr lang="en-US" sz="2000" smtClean="0">
                <a:solidFill>
                  <a:srgbClr val="173647"/>
                </a:solidFill>
                <a:latin typeface="Museo Sans 300" charset="0"/>
                <a:ea typeface="Museo Sans 300" charset="0"/>
                <a:cs typeface="Museo Sans 300" charset="0"/>
              </a:rPr>
              <a:t>total limit of 30% of the total campus emissions to be offset by “peer-reviewed” or “innovative” (limit of 10% of total campus emissions) offset projects. </a:t>
            </a:r>
            <a:endParaRPr lang="en-US" sz="2000" dirty="0">
              <a:solidFill>
                <a:srgbClr val="173647"/>
              </a:solidFill>
              <a:latin typeface="Museo Sans 300" charset="0"/>
              <a:ea typeface="Museo Sans 300" charset="0"/>
              <a:cs typeface="Museo Sans 300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8187543"/>
              </p:ext>
            </p:extLst>
          </p:nvPr>
        </p:nvGraphicFramePr>
        <p:xfrm>
          <a:off x="288927" y="2194165"/>
          <a:ext cx="4664074" cy="393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8" name="Picture 4" descr="mage result for aashe sta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297" y="5056487"/>
            <a:ext cx="1401355" cy="137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552" y="5289913"/>
            <a:ext cx="1217368" cy="109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99694" y="305777"/>
            <a:ext cx="7544612" cy="47205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56" dirty="0">
                <a:solidFill>
                  <a:srgbClr val="173647"/>
                </a:solidFill>
                <a:latin typeface="Museo Sans 500" charset="0"/>
                <a:ea typeface="Museo Sans 500" charset="0"/>
                <a:cs typeface="Museo Sans 500" charset="0"/>
              </a:rPr>
              <a:t>Carbon Markets &amp; Offsets Guidance</a:t>
            </a:r>
            <a:endParaRPr lang="en-US" sz="2756" dirty="0">
              <a:solidFill>
                <a:srgbClr val="173647"/>
              </a:solidFill>
              <a:latin typeface="Museo Sans 500" charset="0"/>
              <a:ea typeface="Museo Sans 500" charset="0"/>
              <a:cs typeface="Museo Sans 500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132066"/>
            <a:ext cx="9144000" cy="1"/>
          </a:xfrm>
          <a:prstGeom prst="line">
            <a:avLst/>
          </a:prstGeom>
          <a:ln w="57150">
            <a:solidFill>
              <a:srgbClr val="00778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3700" y="1486302"/>
            <a:ext cx="51181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73647"/>
                </a:solidFill>
                <a:latin typeface="Museo Sans 700" charset="0"/>
                <a:ea typeface="Museo Sans 700" charset="0"/>
                <a:cs typeface="Museo Sans 700" charset="0"/>
              </a:rPr>
              <a:t>Goals of Peer-Reviewed &amp; Innovative Offsets</a:t>
            </a:r>
          </a:p>
          <a:p>
            <a:endParaRPr lang="en-US" b="1" dirty="0" smtClean="0">
              <a:solidFill>
                <a:srgbClr val="173647"/>
              </a:solidFill>
              <a:latin typeface="Museo Sans 700" charset="0"/>
              <a:ea typeface="Museo Sans 700" charset="0"/>
              <a:cs typeface="Museo Sans 700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173647"/>
                </a:solidFill>
                <a:latin typeface="Museo Sans 300" charset="0"/>
                <a:ea typeface="Museo Sans 300" charset="0"/>
                <a:cs typeface="Museo Sans 300" charset="0"/>
              </a:rPr>
              <a:t>Leverage educational &amp; research capacities of schools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solidFill>
                <a:srgbClr val="173647"/>
              </a:solidFill>
              <a:latin typeface="Museo Sans 300" charset="0"/>
              <a:ea typeface="Museo Sans 300" charset="0"/>
              <a:cs typeface="Museo Sans 300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173647"/>
                </a:solidFill>
                <a:latin typeface="Museo Sans 300" charset="0"/>
                <a:ea typeface="Museo Sans 300" charset="0"/>
                <a:cs typeface="Museo Sans 300" charset="0"/>
              </a:rPr>
              <a:t>Advance science of addressing climate change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solidFill>
                <a:srgbClr val="173647"/>
              </a:solidFill>
              <a:latin typeface="Museo Sans 300" charset="0"/>
              <a:ea typeface="Museo Sans 300" charset="0"/>
              <a:cs typeface="Museo Sans 300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173647"/>
                </a:solidFill>
                <a:latin typeface="Museo Sans 300" charset="0"/>
                <a:ea typeface="Museo Sans 300" charset="0"/>
                <a:cs typeface="Museo Sans 300" charset="0"/>
              </a:rPr>
              <a:t>Demonstrate leadership in developing new offset protocols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solidFill>
                <a:srgbClr val="173647"/>
              </a:solidFill>
              <a:latin typeface="Museo Sans 300" charset="0"/>
              <a:ea typeface="Museo Sans 300" charset="0"/>
              <a:cs typeface="Museo Sans 300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173647"/>
                </a:solidFill>
                <a:latin typeface="Museo Sans 300" charset="0"/>
                <a:ea typeface="Museo Sans 300" charset="0"/>
                <a:cs typeface="Museo Sans 300" charset="0"/>
              </a:rPr>
              <a:t>Develop educational opportunities for students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solidFill>
                <a:srgbClr val="173647"/>
              </a:solidFill>
              <a:latin typeface="Museo Sans 300" charset="0"/>
              <a:ea typeface="Museo Sans 300" charset="0"/>
              <a:cs typeface="Museo Sans 300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173647"/>
                </a:solidFill>
                <a:latin typeface="Museo Sans 300" charset="0"/>
                <a:ea typeface="Museo Sans 300" charset="0"/>
                <a:cs typeface="Museo Sans 300" charset="0"/>
              </a:rPr>
              <a:t>Develop projects with co-benefits</a:t>
            </a:r>
            <a:endParaRPr lang="en-US" dirty="0">
              <a:solidFill>
                <a:srgbClr val="173647"/>
              </a:solidFill>
              <a:latin typeface="Museo Sans 300" charset="0"/>
              <a:ea typeface="Museo Sans 300" charset="0"/>
              <a:cs typeface="Museo Sans 300" charset="0"/>
            </a:endParaRPr>
          </a:p>
        </p:txBody>
      </p:sp>
      <p:pic>
        <p:nvPicPr>
          <p:cNvPr id="11" name="image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7530" y="2135490"/>
            <a:ext cx="2948940" cy="294894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08500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99694" y="305777"/>
            <a:ext cx="7544612" cy="47205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56" dirty="0" smtClean="0">
                <a:solidFill>
                  <a:srgbClr val="173647"/>
                </a:solidFill>
                <a:latin typeface="Museo Sans 500" charset="0"/>
                <a:ea typeface="Museo Sans 500" charset="0"/>
                <a:cs typeface="Museo Sans 500" charset="0"/>
              </a:rPr>
              <a:t>Offset Network Development</a:t>
            </a:r>
            <a:endParaRPr lang="en-US" sz="2756" dirty="0">
              <a:solidFill>
                <a:srgbClr val="173647"/>
              </a:solidFill>
              <a:latin typeface="Museo Sans 500" charset="0"/>
              <a:ea typeface="Museo Sans 500" charset="0"/>
              <a:cs typeface="Museo Sans 500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132066"/>
            <a:ext cx="9144000" cy="1"/>
          </a:xfrm>
          <a:prstGeom prst="line">
            <a:avLst/>
          </a:prstGeom>
          <a:ln w="57150">
            <a:solidFill>
              <a:srgbClr val="00778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27323" y="1498205"/>
            <a:ext cx="3689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73647"/>
                </a:solidFill>
                <a:latin typeface="Museo Sans 300" charset="0"/>
                <a:ea typeface="Museo Sans 300" charset="0"/>
                <a:cs typeface="Museo Sans 300" charset="0"/>
              </a:rPr>
              <a:t>Peer Review Committee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69"/>
          <a:stretch/>
        </p:blipFill>
        <p:spPr>
          <a:xfrm>
            <a:off x="1786550" y="4546601"/>
            <a:ext cx="5570899" cy="1653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64149" y="3158649"/>
            <a:ext cx="3461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73647"/>
                </a:solidFill>
                <a:latin typeface="Museo Sans 300" charset="0"/>
                <a:ea typeface="Museo Sans 300" charset="0"/>
                <a:cs typeface="Museo Sans 300" charset="0"/>
              </a:rPr>
              <a:t>Resources &amp; </a:t>
            </a:r>
            <a:r>
              <a:rPr lang="en-US" sz="2400" smtClean="0">
                <a:solidFill>
                  <a:srgbClr val="173647"/>
                </a:solidFill>
                <a:latin typeface="Museo Sans 300" charset="0"/>
                <a:ea typeface="Museo Sans 300" charset="0"/>
                <a:cs typeface="Museo Sans 300" charset="0"/>
              </a:rPr>
              <a:t>guidance subcommittee</a:t>
            </a:r>
            <a:endParaRPr lang="en-US" sz="2400" dirty="0" smtClean="0">
              <a:solidFill>
                <a:srgbClr val="173647"/>
              </a:solidFill>
              <a:latin typeface="Museo Sans 300" charset="0"/>
              <a:ea typeface="Museo Sans 300" charset="0"/>
              <a:cs typeface="Museo Sans 30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9363" y="3158650"/>
            <a:ext cx="3689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73647"/>
                </a:solidFill>
                <a:latin typeface="Museo Sans 300" charset="0"/>
                <a:ea typeface="Museo Sans 300" charset="0"/>
                <a:cs typeface="Museo Sans 300" charset="0"/>
              </a:rPr>
              <a:t>Structure-building subcommittee</a:t>
            </a:r>
          </a:p>
        </p:txBody>
      </p:sp>
      <p:sp>
        <p:nvSpPr>
          <p:cNvPr id="3" name="Left-Up Arrow 2"/>
          <p:cNvSpPr/>
          <p:nvPr/>
        </p:nvSpPr>
        <p:spPr>
          <a:xfrm rot="13331151">
            <a:off x="3759467" y="2117298"/>
            <a:ext cx="1625062" cy="1524096"/>
          </a:xfrm>
          <a:prstGeom prst="leftUpArrow">
            <a:avLst>
              <a:gd name="adj1" fmla="val 3665"/>
              <a:gd name="adj2" fmla="val 10476"/>
              <a:gd name="adj3" fmla="val 1801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255043" y="212212"/>
            <a:ext cx="47389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173646"/>
                </a:solidFill>
                <a:latin typeface="Museo Sans 500" charset="0"/>
                <a:ea typeface="Museo Sans 500" charset="0"/>
                <a:cs typeface="Museo Sans 500" charset="0"/>
              </a:rPr>
              <a:t>Types of Carbon Offsets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55212"/>
            <a:ext cx="9144000" cy="0"/>
          </a:xfrm>
          <a:prstGeom prst="line">
            <a:avLst/>
          </a:prstGeom>
          <a:ln w="57150">
            <a:solidFill>
              <a:srgbClr val="00778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33849" y="2639500"/>
            <a:ext cx="8076302" cy="1967852"/>
            <a:chOff x="528742" y="2923037"/>
            <a:chExt cx="8076302" cy="196785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75318" y="3172464"/>
              <a:ext cx="1164483" cy="1274057"/>
            </a:xfrm>
            <a:prstGeom prst="rect">
              <a:avLst/>
            </a:prstGeom>
            <a:effectLst/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7054" y="3170038"/>
              <a:ext cx="1095375" cy="103247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40599" y="3170038"/>
              <a:ext cx="1662802" cy="1085850"/>
            </a:xfrm>
            <a:prstGeom prst="rect">
              <a:avLst/>
            </a:prstGeom>
          </p:spPr>
        </p:pic>
        <p:sp>
          <p:nvSpPr>
            <p:cNvPr id="20" name="Up Ribbon 19"/>
            <p:cNvSpPr/>
            <p:nvPr/>
          </p:nvSpPr>
          <p:spPr>
            <a:xfrm>
              <a:off x="3556000" y="4255888"/>
              <a:ext cx="2032000" cy="635001"/>
            </a:xfrm>
            <a:prstGeom prst="ribbon2">
              <a:avLst>
                <a:gd name="adj1" fmla="val 16667"/>
                <a:gd name="adj2" fmla="val 75000"/>
              </a:avLst>
            </a:prstGeom>
            <a:solidFill>
              <a:srgbClr val="3F5D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Museo Slab 300" charset="0"/>
                  <a:ea typeface="Museo Slab 300" charset="0"/>
                  <a:cs typeface="Museo Slab 300" charset="0"/>
                </a:rPr>
                <a:t>Peer Reviewed Offsets</a:t>
              </a:r>
              <a:endParaRPr lang="en-US" sz="1400" dirty="0">
                <a:latin typeface="Museo Slab 300" charset="0"/>
                <a:ea typeface="Museo Slab 300" charset="0"/>
                <a:cs typeface="Museo Slab 300" charset="0"/>
              </a:endParaRPr>
            </a:p>
          </p:txBody>
        </p:sp>
        <p:sp>
          <p:nvSpPr>
            <p:cNvPr id="21" name="Up Ribbon 20"/>
            <p:cNvSpPr/>
            <p:nvPr/>
          </p:nvSpPr>
          <p:spPr>
            <a:xfrm>
              <a:off x="528742" y="4202508"/>
              <a:ext cx="2032000" cy="635001"/>
            </a:xfrm>
            <a:prstGeom prst="ribbon2">
              <a:avLst>
                <a:gd name="adj1" fmla="val 16667"/>
                <a:gd name="adj2" fmla="val 75000"/>
              </a:avLst>
            </a:prstGeom>
            <a:solidFill>
              <a:srgbClr val="3F5D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Museo Slab 300" charset="0"/>
                  <a:ea typeface="Museo Slab 300" charset="0"/>
                  <a:cs typeface="Museo Slab 300" charset="0"/>
                </a:rPr>
                <a:t>Innovative Offsets</a:t>
              </a:r>
              <a:endParaRPr lang="en-US" sz="1400" dirty="0">
                <a:latin typeface="Museo Slab 300" charset="0"/>
                <a:ea typeface="Museo Slab 300" charset="0"/>
                <a:cs typeface="Museo Slab 300" charset="0"/>
              </a:endParaRPr>
            </a:p>
          </p:txBody>
        </p:sp>
        <p:sp>
          <p:nvSpPr>
            <p:cNvPr id="22" name="Up Ribbon 21"/>
            <p:cNvSpPr/>
            <p:nvPr/>
          </p:nvSpPr>
          <p:spPr>
            <a:xfrm>
              <a:off x="6573044" y="4202508"/>
              <a:ext cx="2032000" cy="635001"/>
            </a:xfrm>
            <a:prstGeom prst="ribbon2">
              <a:avLst>
                <a:gd name="adj1" fmla="val 16667"/>
                <a:gd name="adj2" fmla="val 75000"/>
              </a:avLst>
            </a:prstGeom>
            <a:solidFill>
              <a:srgbClr val="3F5D6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Museo Slab 300" charset="0"/>
                  <a:ea typeface="Museo Slab 300" charset="0"/>
                  <a:cs typeface="Museo Slab 300" charset="0"/>
                </a:rPr>
                <a:t>Traditional Offsets</a:t>
              </a:r>
              <a:endParaRPr lang="en-US" sz="1400" dirty="0">
                <a:latin typeface="Museo Slab 300" charset="0"/>
                <a:ea typeface="Museo Slab 300" charset="0"/>
                <a:cs typeface="Museo Slab 300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2657806" y="4573388"/>
              <a:ext cx="801130" cy="1"/>
            </a:xfrm>
            <a:prstGeom prst="straightConnector1">
              <a:avLst/>
            </a:prstGeom>
            <a:ln w="101600">
              <a:solidFill>
                <a:srgbClr val="DF73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679957" y="4573388"/>
              <a:ext cx="801130" cy="1"/>
            </a:xfrm>
            <a:prstGeom prst="straightConnector1">
              <a:avLst/>
            </a:prstGeom>
            <a:ln w="101600">
              <a:solidFill>
                <a:srgbClr val="DF73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10-Point Star 24"/>
            <p:cNvSpPr/>
            <p:nvPr/>
          </p:nvSpPr>
          <p:spPr>
            <a:xfrm>
              <a:off x="7699602" y="2923037"/>
              <a:ext cx="540199" cy="591464"/>
            </a:xfrm>
            <a:prstGeom prst="star10">
              <a:avLst>
                <a:gd name="adj" fmla="val 31797"/>
                <a:gd name="hf" fmla="val 105146"/>
              </a:avLst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✓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315249" y="4781828"/>
            <a:ext cx="282875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786"/>
                </a:solidFill>
                <a:latin typeface="Museo Sans 700" charset="0"/>
                <a:ea typeface="Museo Sans 700" charset="0"/>
                <a:cs typeface="Museo Sans 700" charset="0"/>
              </a:rPr>
              <a:t>Traditional Offsets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350" b="1" dirty="0" smtClean="0">
                <a:latin typeface="Museo Sans 700" charset="0"/>
                <a:ea typeface="Museo Sans 700" charset="0"/>
                <a:cs typeface="Museo Sans 700" charset="0"/>
              </a:rPr>
              <a:t>Can apply to any Scope and are marketable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25024" y="4808861"/>
            <a:ext cx="2529674" cy="96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786"/>
                </a:solidFill>
                <a:latin typeface="Museo Sans 700" charset="0"/>
                <a:ea typeface="Museo Sans 700" charset="0"/>
                <a:cs typeface="Museo Sans 700" charset="0"/>
              </a:rPr>
              <a:t>Peer Reviewed Offsets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350" b="1" dirty="0" smtClean="0">
                <a:latin typeface="Museo Sans 900" charset="0"/>
                <a:ea typeface="Museo Sans 900" charset="0"/>
                <a:cs typeface="Museo Sans 900" charset="0"/>
              </a:rPr>
              <a:t>Apply to Scope 3 only</a:t>
            </a:r>
            <a:r>
              <a:rPr lang="en-US" sz="1350" dirty="0" smtClean="0">
                <a:latin typeface="Museo Sans 500" charset="0"/>
                <a:ea typeface="Museo Sans 500" charset="0"/>
                <a:cs typeface="Museo Sans 500" charset="0"/>
              </a:rPr>
              <a:t>, can offset up to 30% of total emissions</a:t>
            </a:r>
            <a:endParaRPr lang="en-US" sz="1350" dirty="0">
              <a:latin typeface="Museo Sans 500" charset="0"/>
              <a:ea typeface="Museo Sans 500" charset="0"/>
              <a:cs typeface="Museo Sans 50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9393" y="4781828"/>
            <a:ext cx="2395080" cy="96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786"/>
                </a:solidFill>
                <a:latin typeface="Museo Sans 700" charset="0"/>
                <a:ea typeface="Museo Sans 700" charset="0"/>
                <a:cs typeface="Museo Sans 700" charset="0"/>
              </a:rPr>
              <a:t>Innovative Offsets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350" b="1" dirty="0" smtClean="0">
                <a:latin typeface="Museo Sans 900" charset="0"/>
                <a:ea typeface="Museo Sans 900" charset="0"/>
                <a:cs typeface="Museo Sans 900" charset="0"/>
              </a:rPr>
              <a:t>Apply to Scope 3 only</a:t>
            </a:r>
            <a:r>
              <a:rPr lang="en-US" sz="1350" dirty="0" smtClean="0">
                <a:latin typeface="Museo Sans 500" charset="0"/>
                <a:ea typeface="Museo Sans 500" charset="0"/>
                <a:cs typeface="Museo Sans 500" charset="0"/>
              </a:rPr>
              <a:t>, can offset up to 10% of total emissions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3459" y="2000593"/>
            <a:ext cx="302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7786"/>
                </a:solidFill>
                <a:latin typeface="Museo Slab 300" charset="0"/>
                <a:ea typeface="Museo Slab 300" charset="0"/>
                <a:cs typeface="Museo Slab 300" charset="0"/>
              </a:rPr>
              <a:t>Least Robust/ Most Flexible Requirements</a:t>
            </a:r>
            <a:endParaRPr lang="en-US">
              <a:solidFill>
                <a:srgbClr val="007786"/>
              </a:solidFill>
              <a:latin typeface="Museo Slab 300" charset="0"/>
              <a:ea typeface="Museo Slab 300" charset="0"/>
              <a:cs typeface="Museo Slab 300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80522" y="2000593"/>
            <a:ext cx="302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786"/>
                </a:solidFill>
                <a:latin typeface="Museo Slab 300" charset="0"/>
                <a:ea typeface="Museo Slab 300" charset="0"/>
                <a:cs typeface="Museo Slab 300" charset="0"/>
              </a:rPr>
              <a:t>Most Robust/ Strictest Requirements</a:t>
            </a:r>
            <a:endParaRPr lang="en-US" dirty="0">
              <a:solidFill>
                <a:srgbClr val="007786"/>
              </a:solidFill>
              <a:latin typeface="Museo Slab 300" charset="0"/>
              <a:ea typeface="Museo Slab 300" charset="0"/>
              <a:cs typeface="Museo Slab 30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849" y="6007100"/>
            <a:ext cx="5151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DF7350"/>
                </a:solidFill>
                <a:latin typeface="Museo Slab 500" charset="0"/>
                <a:ea typeface="Museo Slab 500" charset="0"/>
                <a:cs typeface="Museo Slab 500" charset="0"/>
              </a:rPr>
              <a:t>Undergo Peer Verification</a:t>
            </a:r>
            <a:endParaRPr lang="en-US">
              <a:solidFill>
                <a:srgbClr val="DF7350"/>
              </a:solidFill>
              <a:latin typeface="Museo Slab 500" charset="0"/>
              <a:ea typeface="Museo Slab 500" charset="0"/>
              <a:cs typeface="Museo Slab 500" charset="0"/>
            </a:endParaRPr>
          </a:p>
        </p:txBody>
      </p:sp>
      <p:sp>
        <p:nvSpPr>
          <p:cNvPr id="5" name="Right Bracket 4"/>
          <p:cNvSpPr/>
          <p:nvPr/>
        </p:nvSpPr>
        <p:spPr>
          <a:xfrm rot="5400000">
            <a:off x="2776253" y="3903666"/>
            <a:ext cx="597292" cy="4442000"/>
          </a:xfrm>
          <a:prstGeom prst="rightBracket">
            <a:avLst/>
          </a:prstGeom>
          <a:ln>
            <a:solidFill>
              <a:srgbClr val="DF73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99693" y="426550"/>
            <a:ext cx="7544612" cy="47205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56" dirty="0">
                <a:solidFill>
                  <a:srgbClr val="173647"/>
                </a:solidFill>
                <a:latin typeface="Museo Sans 500" charset="0"/>
                <a:ea typeface="Museo Sans 500" charset="0"/>
                <a:cs typeface="Museo Sans 500" charset="0"/>
              </a:rPr>
              <a:t>What are Peer Reviewed &amp; Innovative Offsets?</a:t>
            </a:r>
            <a:endParaRPr lang="en-US" sz="2756" dirty="0">
              <a:solidFill>
                <a:srgbClr val="173647"/>
              </a:solidFill>
              <a:latin typeface="Museo Sans 500" charset="0"/>
              <a:ea typeface="Museo Sans 500" charset="0"/>
              <a:cs typeface="Museo Sans 500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185296"/>
            <a:ext cx="9144000" cy="1"/>
          </a:xfrm>
          <a:prstGeom prst="line">
            <a:avLst/>
          </a:prstGeom>
          <a:ln w="57150">
            <a:solidFill>
              <a:srgbClr val="00778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75085" y="1549132"/>
            <a:ext cx="3587315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F7350"/>
                </a:solidFill>
                <a:latin typeface="Museo Sans 500" charset="0"/>
                <a:ea typeface="Museo Sans 500" charset="0"/>
                <a:cs typeface="Museo Sans 500" charset="0"/>
              </a:rPr>
              <a:t>Peer Reviewed Offsets			</a:t>
            </a:r>
          </a:p>
          <a:p>
            <a:r>
              <a:rPr lang="en-US" sz="1500" dirty="0">
                <a:solidFill>
                  <a:srgbClr val="173647"/>
                </a:solidFill>
                <a:latin typeface="Museo Sans 300" charset="0"/>
                <a:ea typeface="Museo Sans 300" charset="0"/>
                <a:cs typeface="Museo Sans 300" charset="0"/>
              </a:rPr>
              <a:t>Use an </a:t>
            </a:r>
            <a:r>
              <a:rPr lang="en-US" sz="1500" dirty="0">
                <a:solidFill>
                  <a:srgbClr val="007786"/>
                </a:solidFill>
                <a:latin typeface="Museo Sans 300" charset="0"/>
                <a:ea typeface="Museo Sans 300" charset="0"/>
                <a:cs typeface="Museo Sans 300" charset="0"/>
              </a:rPr>
              <a:t>existing, approved protocol </a:t>
            </a:r>
            <a:r>
              <a:rPr lang="en-US" sz="1500" dirty="0">
                <a:solidFill>
                  <a:srgbClr val="173647"/>
                </a:solidFill>
                <a:latin typeface="Museo Sans 300" charset="0"/>
                <a:ea typeface="Museo Sans 300" charset="0"/>
                <a:cs typeface="Museo Sans 300" charset="0"/>
              </a:rPr>
              <a:t>(through voluntary carbon market programs such as CAR, VCS. Could also look for existing protocols through DCOI)</a:t>
            </a:r>
          </a:p>
          <a:p>
            <a:endParaRPr lang="en-US" sz="1500" dirty="0" smtClean="0">
              <a:solidFill>
                <a:srgbClr val="173647"/>
              </a:solidFill>
              <a:latin typeface="Museo Sans 300" charset="0"/>
              <a:ea typeface="Museo Sans 300" charset="0"/>
              <a:cs typeface="Museo Sans 300" charset="0"/>
            </a:endParaRPr>
          </a:p>
          <a:p>
            <a:r>
              <a:rPr lang="en-US" sz="1500" dirty="0" smtClean="0">
                <a:solidFill>
                  <a:srgbClr val="173647"/>
                </a:solidFill>
                <a:latin typeface="Museo Sans 300" charset="0"/>
                <a:ea typeface="Museo Sans 300" charset="0"/>
                <a:cs typeface="Museo Sans 300" charset="0"/>
              </a:rPr>
              <a:t>Must </a:t>
            </a:r>
            <a:r>
              <a:rPr lang="en-US" sz="1500" dirty="0">
                <a:solidFill>
                  <a:srgbClr val="173647"/>
                </a:solidFill>
                <a:latin typeface="Museo Sans 300" charset="0"/>
                <a:ea typeface="Museo Sans 300" charset="0"/>
                <a:cs typeface="Museo Sans 300" charset="0"/>
              </a:rPr>
              <a:t>meet all PAVER requirements</a:t>
            </a:r>
          </a:p>
          <a:p>
            <a:endParaRPr lang="en-US" sz="1500" dirty="0">
              <a:solidFill>
                <a:srgbClr val="173647"/>
              </a:solidFill>
              <a:latin typeface="Museo Sans 300" charset="0"/>
              <a:ea typeface="Museo Sans 300" charset="0"/>
              <a:cs typeface="Museo Sans 300" charset="0"/>
            </a:endParaRPr>
          </a:p>
          <a:p>
            <a:r>
              <a:rPr lang="en-US" sz="1500" dirty="0" smtClean="0">
                <a:solidFill>
                  <a:srgbClr val="173647"/>
                </a:solidFill>
                <a:latin typeface="Museo Sans 300" charset="0"/>
                <a:ea typeface="Museo Sans 300" charset="0"/>
                <a:cs typeface="Museo Sans 300" charset="0"/>
              </a:rPr>
              <a:t>Peer verifiers will review and ensure all PAVER requirements are met, protocol is followed correctly, emissions reductions are real</a:t>
            </a:r>
            <a:endParaRPr lang="en-US" sz="1500" dirty="0">
              <a:solidFill>
                <a:srgbClr val="173647"/>
              </a:solidFill>
              <a:latin typeface="Museo Sans 300" charset="0"/>
              <a:ea typeface="Museo Sans 300" charset="0"/>
              <a:cs typeface="Museo Sans 300" charset="0"/>
            </a:endParaRPr>
          </a:p>
          <a:p>
            <a:endParaRPr lang="en-US" sz="1500" dirty="0">
              <a:solidFill>
                <a:srgbClr val="173647"/>
              </a:solidFill>
              <a:latin typeface="Museo Sans 300" charset="0"/>
              <a:ea typeface="Museo Sans 300" charset="0"/>
              <a:cs typeface="Museo Sans 30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9799" y="1549132"/>
            <a:ext cx="39528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F7350"/>
                </a:solidFill>
                <a:latin typeface="Museo Sans 500" charset="0"/>
                <a:ea typeface="Museo Sans 500" charset="0"/>
                <a:cs typeface="Museo Sans 500" charset="0"/>
              </a:rPr>
              <a:t>Innovative </a:t>
            </a:r>
            <a:r>
              <a:rPr lang="en-US" dirty="0" smtClean="0">
                <a:solidFill>
                  <a:srgbClr val="DF7350"/>
                </a:solidFill>
                <a:latin typeface="Museo Sans 500" charset="0"/>
                <a:ea typeface="Museo Sans 500" charset="0"/>
                <a:cs typeface="Museo Sans 500" charset="0"/>
              </a:rPr>
              <a:t>Offsets</a:t>
            </a:r>
          </a:p>
          <a:p>
            <a:endParaRPr lang="en-US" dirty="0">
              <a:solidFill>
                <a:srgbClr val="DF7350"/>
              </a:solidFill>
              <a:latin typeface="Museo Sans 500" charset="0"/>
              <a:ea typeface="Museo Sans 500" charset="0"/>
              <a:cs typeface="Museo Sans 500" charset="0"/>
            </a:endParaRPr>
          </a:p>
          <a:p>
            <a:r>
              <a:rPr lang="en-US" sz="1500" dirty="0">
                <a:solidFill>
                  <a:srgbClr val="173647"/>
                </a:solidFill>
                <a:latin typeface="Museo Sans 300" charset="0"/>
                <a:ea typeface="Museo Sans 300" charset="0"/>
                <a:cs typeface="Museo Sans 300" charset="0"/>
              </a:rPr>
              <a:t>May use a </a:t>
            </a:r>
            <a:r>
              <a:rPr lang="en-US" sz="1500" dirty="0">
                <a:solidFill>
                  <a:srgbClr val="007786"/>
                </a:solidFill>
                <a:latin typeface="Museo Sans 300" charset="0"/>
                <a:ea typeface="Museo Sans 300" charset="0"/>
                <a:cs typeface="Museo Sans 300" charset="0"/>
              </a:rPr>
              <a:t>newly developed protocol</a:t>
            </a:r>
            <a:r>
              <a:rPr lang="en-US" sz="1500" dirty="0">
                <a:solidFill>
                  <a:srgbClr val="173647"/>
                </a:solidFill>
                <a:latin typeface="Museo Sans 300" charset="0"/>
                <a:ea typeface="Museo Sans 300" charset="0"/>
                <a:cs typeface="Museo Sans 300" charset="0"/>
              </a:rPr>
              <a:t>, new type of offset project</a:t>
            </a:r>
          </a:p>
          <a:p>
            <a:endParaRPr lang="en-US" sz="1500" dirty="0" smtClean="0">
              <a:solidFill>
                <a:srgbClr val="173647"/>
              </a:solidFill>
              <a:latin typeface="Museo Sans 300" charset="0"/>
              <a:ea typeface="Museo Sans 300" charset="0"/>
              <a:cs typeface="Museo Sans 300" charset="0"/>
            </a:endParaRPr>
          </a:p>
          <a:p>
            <a:r>
              <a:rPr lang="en-US" sz="1500" dirty="0" smtClean="0">
                <a:solidFill>
                  <a:srgbClr val="173647"/>
                </a:solidFill>
                <a:latin typeface="Museo Sans 300" charset="0"/>
                <a:ea typeface="Museo Sans 300" charset="0"/>
                <a:cs typeface="Museo Sans 300" charset="0"/>
              </a:rPr>
              <a:t>Must </a:t>
            </a:r>
            <a:r>
              <a:rPr lang="en-US" sz="1500" dirty="0">
                <a:solidFill>
                  <a:srgbClr val="173647"/>
                </a:solidFill>
                <a:latin typeface="Museo Sans 300" charset="0"/>
                <a:ea typeface="Museo Sans 300" charset="0"/>
                <a:cs typeface="Museo Sans 300" charset="0"/>
              </a:rPr>
              <a:t>meet </a:t>
            </a:r>
            <a:r>
              <a:rPr lang="en-US" sz="1500" dirty="0">
                <a:solidFill>
                  <a:srgbClr val="007786"/>
                </a:solidFill>
                <a:latin typeface="Museo Sans 300" charset="0"/>
                <a:ea typeface="Museo Sans 300" charset="0"/>
                <a:cs typeface="Museo Sans 300" charset="0"/>
              </a:rPr>
              <a:t>most</a:t>
            </a:r>
            <a:r>
              <a:rPr lang="en-US" sz="1500" dirty="0">
                <a:solidFill>
                  <a:srgbClr val="173647"/>
                </a:solidFill>
                <a:latin typeface="Museo Sans 300" charset="0"/>
                <a:ea typeface="Museo Sans 300" charset="0"/>
                <a:cs typeface="Museo Sans 300" charset="0"/>
              </a:rPr>
              <a:t> PAVER </a:t>
            </a:r>
            <a:r>
              <a:rPr lang="en-US" sz="1500" dirty="0" smtClean="0">
                <a:solidFill>
                  <a:srgbClr val="173647"/>
                </a:solidFill>
                <a:latin typeface="Museo Sans 300" charset="0"/>
                <a:ea typeface="Museo Sans 300" charset="0"/>
                <a:cs typeface="Museo Sans 300" charset="0"/>
              </a:rPr>
              <a:t>requirements</a:t>
            </a:r>
          </a:p>
          <a:p>
            <a:endParaRPr lang="en-US" sz="1500" dirty="0">
              <a:solidFill>
                <a:srgbClr val="173647"/>
              </a:solidFill>
              <a:latin typeface="Museo Sans 300" charset="0"/>
              <a:ea typeface="Museo Sans 300" charset="0"/>
              <a:cs typeface="Museo Sans 300" charset="0"/>
            </a:endParaRPr>
          </a:p>
          <a:p>
            <a:r>
              <a:rPr lang="en-US" sz="1500" dirty="0">
                <a:solidFill>
                  <a:srgbClr val="173647"/>
                </a:solidFill>
                <a:latin typeface="Museo Sans 300" charset="0"/>
                <a:ea typeface="Museo Sans 300" charset="0"/>
                <a:cs typeface="Museo Sans 300" charset="0"/>
              </a:rPr>
              <a:t>Must include transition document describing how project will meet all PAVER requirements in the future</a:t>
            </a:r>
          </a:p>
          <a:p>
            <a:endParaRPr lang="en-US" sz="1500" dirty="0">
              <a:solidFill>
                <a:srgbClr val="173647"/>
              </a:solidFill>
              <a:latin typeface="Museo Sans 300" charset="0"/>
              <a:ea typeface="Museo Sans 300" charset="0"/>
              <a:cs typeface="Museo Sans 300" charset="0"/>
            </a:endParaRPr>
          </a:p>
          <a:p>
            <a:r>
              <a:rPr lang="en-US" sz="1500" dirty="0">
                <a:solidFill>
                  <a:srgbClr val="173647"/>
                </a:solidFill>
                <a:latin typeface="Museo Sans 300" charset="0"/>
                <a:ea typeface="Museo Sans 300" charset="0"/>
                <a:cs typeface="Museo Sans 300" charset="0"/>
              </a:rPr>
              <a:t>Peer </a:t>
            </a:r>
            <a:r>
              <a:rPr lang="en-US" sz="1500" dirty="0" smtClean="0">
                <a:solidFill>
                  <a:srgbClr val="173647"/>
                </a:solidFill>
                <a:latin typeface="Museo Sans 300" charset="0"/>
                <a:ea typeface="Museo Sans 300" charset="0"/>
                <a:cs typeface="Museo Sans 300" charset="0"/>
              </a:rPr>
              <a:t>verifiers will </a:t>
            </a:r>
            <a:r>
              <a:rPr lang="en-US" sz="1500" dirty="0">
                <a:solidFill>
                  <a:srgbClr val="173647"/>
                </a:solidFill>
                <a:latin typeface="Museo Sans 300" charset="0"/>
                <a:ea typeface="Museo Sans 300" charset="0"/>
                <a:cs typeface="Museo Sans 300" charset="0"/>
              </a:rPr>
              <a:t>review project and confirm that most PAVER requirements met</a:t>
            </a:r>
            <a:endParaRPr lang="en-US" sz="1500" dirty="0">
              <a:solidFill>
                <a:srgbClr val="173647"/>
              </a:solidFill>
              <a:latin typeface="Museo Sans 300" charset="0"/>
              <a:ea typeface="Museo Sans 300" charset="0"/>
              <a:cs typeface="Museo Sans 30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636" y="4764671"/>
            <a:ext cx="2278064" cy="1966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50" y="4965452"/>
            <a:ext cx="1927031" cy="176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9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799693" y="426550"/>
            <a:ext cx="7544612" cy="47205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56" dirty="0" smtClean="0">
                <a:solidFill>
                  <a:srgbClr val="173647"/>
                </a:solidFill>
                <a:latin typeface="Museo Sans 500" charset="0"/>
                <a:ea typeface="Museo Sans 500" charset="0"/>
                <a:cs typeface="Museo Sans 500" charset="0"/>
              </a:rPr>
              <a:t>Accounting for Peer Reviewed &amp; Innovative Offsets</a:t>
            </a:r>
            <a:endParaRPr lang="en-US" sz="2756" dirty="0">
              <a:solidFill>
                <a:srgbClr val="173647"/>
              </a:solidFill>
              <a:latin typeface="Museo Sans 500" charset="0"/>
              <a:ea typeface="Museo Sans 500" charset="0"/>
              <a:cs typeface="Museo Sans 500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185296"/>
            <a:ext cx="9144000" cy="1"/>
          </a:xfrm>
          <a:prstGeom prst="line">
            <a:avLst/>
          </a:prstGeom>
          <a:ln w="57150">
            <a:solidFill>
              <a:srgbClr val="00778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2587717"/>
            <a:ext cx="6680200" cy="3832774"/>
          </a:xfrm>
          <a:prstGeom prst="rect">
            <a:avLst/>
          </a:prstGeom>
          <a:ln>
            <a:solidFill>
              <a:srgbClr val="007786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0" y="1471989"/>
            <a:ext cx="6844206" cy="1601411"/>
          </a:xfrm>
          <a:prstGeom prst="rect">
            <a:avLst/>
          </a:prstGeom>
          <a:ln>
            <a:solidFill>
              <a:srgbClr val="007786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2755900" y="4381500"/>
            <a:ext cx="1485900" cy="3683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80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19566</TotalTime>
  <Words>329</Words>
  <Application>Microsoft Macintosh PowerPoint</Application>
  <PresentationFormat>On-screen Show (4:3)</PresentationFormat>
  <Paragraphs>76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Calibri</vt:lpstr>
      <vt:lpstr>Museo Sans 100</vt:lpstr>
      <vt:lpstr>Museo Sans 300</vt:lpstr>
      <vt:lpstr>Museo Sans 500</vt:lpstr>
      <vt:lpstr>Museo Sans 700</vt:lpstr>
      <vt:lpstr>Museo Sans 900</vt:lpstr>
      <vt:lpstr>Museo Slab 300</vt:lpstr>
      <vt:lpstr>Museo Slab 500</vt:lpstr>
      <vt:lpstr>Museo Slab 700</vt:lpstr>
      <vt:lpstr>Wingdings</vt:lpstr>
      <vt:lpstr>Arial</vt:lpstr>
      <vt:lpstr>Office Theme</vt:lpstr>
      <vt:lpstr>History &amp; Context for Peer Verification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SSCC-waple</dc:title>
  <dc:subject/>
  <dc:creator>Anne Waple</dc:creator>
  <cp:keywords/>
  <dc:description/>
  <cp:lastModifiedBy>Ruby Woodside</cp:lastModifiedBy>
  <cp:revision>250</cp:revision>
  <dcterms:created xsi:type="dcterms:W3CDTF">2015-07-01T14:58:40Z</dcterms:created>
  <dcterms:modified xsi:type="dcterms:W3CDTF">2019-03-29T17:21:22Z</dcterms:modified>
  <cp:category/>
</cp:coreProperties>
</file>